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56" r:id="rId3"/>
    <p:sldId id="257" r:id="rId4"/>
    <p:sldId id="258" r:id="rId5"/>
    <p:sldId id="272" r:id="rId6"/>
    <p:sldId id="273" r:id="rId7"/>
    <p:sldId id="259" r:id="rId8"/>
    <p:sldId id="274" r:id="rId9"/>
    <p:sldId id="275" r:id="rId10"/>
    <p:sldId id="260" r:id="rId11"/>
    <p:sldId id="261" r:id="rId12"/>
    <p:sldId id="276" r:id="rId13"/>
    <p:sldId id="277" r:id="rId14"/>
    <p:sldId id="263" r:id="rId15"/>
    <p:sldId id="264" r:id="rId16"/>
    <p:sldId id="278" r:id="rId17"/>
    <p:sldId id="279" r:id="rId18"/>
    <p:sldId id="265" r:id="rId19"/>
    <p:sldId id="268" r:id="rId20"/>
    <p:sldId id="269" r:id="rId21"/>
    <p:sldId id="267" r:id="rId22"/>
    <p:sldId id="280" r:id="rId23"/>
    <p:sldId id="281" r:id="rId24"/>
    <p:sldId id="282" r:id="rId25"/>
    <p:sldId id="270" r:id="rId26"/>
    <p:sldId id="271" r:id="rId27"/>
    <p:sldId id="283" r:id="rId28"/>
    <p:sldId id="284" r:id="rId29"/>
    <p:sldId id="286" r:id="rId30"/>
    <p:sldId id="285" r:id="rId3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A702-85E1-4927-AEBB-93D122D38356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4D335-F26E-4B10-AEA5-AAEC578829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6706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A702-85E1-4927-AEBB-93D122D38356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4D335-F26E-4B10-AEA5-AAEC578829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7636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A702-85E1-4927-AEBB-93D122D38356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4D335-F26E-4B10-AEA5-AAEC578829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076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A702-85E1-4927-AEBB-93D122D38356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4D335-F26E-4B10-AEA5-AAEC578829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2277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A702-85E1-4927-AEBB-93D122D38356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4D335-F26E-4B10-AEA5-AAEC578829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983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A702-85E1-4927-AEBB-93D122D38356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4D335-F26E-4B10-AEA5-AAEC578829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3903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A702-85E1-4927-AEBB-93D122D38356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4D335-F26E-4B10-AEA5-AAEC578829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77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A702-85E1-4927-AEBB-93D122D38356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4D335-F26E-4B10-AEA5-AAEC578829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4395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A702-85E1-4927-AEBB-93D122D38356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4D335-F26E-4B10-AEA5-AAEC578829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9942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A702-85E1-4927-AEBB-93D122D38356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4D335-F26E-4B10-AEA5-AAEC578829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143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A702-85E1-4927-AEBB-93D122D38356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4D335-F26E-4B10-AEA5-AAEC578829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45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9A702-85E1-4927-AEBB-93D122D38356}" type="datetimeFigureOut">
              <a:rPr lang="fr-FR" smtClean="0"/>
              <a:t>02/04/2014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4D335-F26E-4B10-AEA5-AAEC578829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647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Rappel: </a:t>
            </a:r>
            <a:r>
              <a:rPr lang="fr-FR" sz="2800" dirty="0" smtClean="0"/>
              <a:t>Quel est le résultat de ce code?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p1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p2 = p1;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p1.nom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"Ali"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p2.nom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"Kamal"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(p1.nom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bool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b1 =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true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bool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b2 = b1;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b2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false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(b1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037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Membres  d’une classe: </a:t>
            </a:r>
            <a:r>
              <a:rPr lang="fr-FR" dirty="0" smtClean="0"/>
              <a:t>Constantes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 smtClean="0"/>
              <a:t>champs dont la valeur est définie à la compilation et n'est pas modifiable.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ClasseExemple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{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//Constantes nombre des jours des mois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janvier = 31;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mars = 31;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//...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866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Membres  d’une classe: </a:t>
            </a:r>
            <a:r>
              <a:rPr lang="fr-FR" dirty="0" smtClean="0"/>
              <a:t>Méthodes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Définit une action que peut faire la classe ou l’objet d’une classe</a:t>
            </a:r>
          </a:p>
          <a:p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Peut avoir des </a:t>
            </a:r>
            <a:r>
              <a:rPr lang="fr-FR" dirty="0" smtClean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paramètres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et renvoyer un </a:t>
            </a:r>
            <a:r>
              <a:rPr lang="fr-FR" dirty="0" smtClean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résultat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ClasseExemple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{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//Méthode qui affiche en majuscule ce qu'on lui donne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AfficherEnMajuscule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s)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{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s.ToUpper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}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286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Membres  d’une classe: Méthodes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La méthode d’un objet utilise la syntaxe </a:t>
            </a:r>
            <a:r>
              <a:rPr lang="fr-FR" b="1" dirty="0" err="1" smtClean="0">
                <a:solidFill>
                  <a:srgbClr val="FF0000"/>
                </a:solidFill>
              </a:rPr>
              <a:t>lobjet.lamethode</a:t>
            </a:r>
            <a:r>
              <a:rPr lang="fr-FR" b="1" dirty="0" smtClean="0">
                <a:solidFill>
                  <a:srgbClr val="FF0000"/>
                </a:solidFill>
              </a:rPr>
              <a:t>(…)</a:t>
            </a:r>
          </a:p>
          <a:p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Une méthode peut appeler une autre méthode</a:t>
            </a:r>
            <a:endParaRPr lang="fr-FR" dirty="0" smtClean="0">
              <a:solidFill>
                <a:srgbClr val="FF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Grenouille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//..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Sauter(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/*paramètre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*/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/*...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Code de la méthode Sauter*/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SeDeplacer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/*paramètre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*/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/*...*/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Sauter(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/*paramètre*/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/*...*/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720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Membres  d’une classe: Méthodes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b="1" dirty="0" smtClean="0"/>
              <a:t>Méthode et le mot clé </a:t>
            </a:r>
            <a:r>
              <a:rPr lang="fr-FR" b="1" dirty="0" smtClean="0">
                <a:solidFill>
                  <a:srgbClr val="FF0000"/>
                </a:solidFill>
              </a:rPr>
              <a:t>this</a:t>
            </a:r>
          </a:p>
          <a:p>
            <a:r>
              <a:rPr lang="fr-FR" dirty="0">
                <a:solidFill>
                  <a:srgbClr val="FF0000"/>
                </a:solidFill>
              </a:rPr>
              <a:t>t</a:t>
            </a:r>
            <a:r>
              <a:rPr lang="fr-FR" dirty="0" smtClean="0">
                <a:solidFill>
                  <a:srgbClr val="FF0000"/>
                </a:solidFill>
              </a:rPr>
              <a:t>his</a:t>
            </a:r>
            <a:r>
              <a:rPr lang="fr-FR" dirty="0" smtClean="0"/>
              <a:t> fait référence à l’objet sur lequel opère la méthode</a:t>
            </a:r>
            <a:endParaRPr lang="fr-FR" dirty="0" smtClean="0">
              <a:solidFill>
                <a:srgbClr val="FF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{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nom;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ChangerNom(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nom)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{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//this.nom est la champ de l'objet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//nom est l'argument de la méthode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this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.nom = nom;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}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331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Membres  d’une classe: </a:t>
            </a:r>
            <a:r>
              <a:rPr lang="fr-FR" dirty="0" smtClean="0"/>
              <a:t>Propriétés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mécanisme souple pour la lecture, l'écriture ou le calcul des valeurs de champs privés.</a:t>
            </a:r>
          </a:p>
          <a:p>
            <a:r>
              <a:rPr lang="fr-FR" dirty="0" smtClean="0"/>
              <a:t>Appelé </a:t>
            </a:r>
            <a:r>
              <a:rPr lang="fr-FR" dirty="0" smtClean="0">
                <a:solidFill>
                  <a:srgbClr val="FF0000"/>
                </a:solidFill>
              </a:rPr>
              <a:t>accesseur</a:t>
            </a:r>
          </a:p>
          <a:p>
            <a:r>
              <a:rPr lang="fr-FR" dirty="0" smtClean="0"/>
              <a:t>Méthode spéciale</a:t>
            </a:r>
          </a:p>
          <a:p>
            <a:r>
              <a:rPr lang="fr-FR" dirty="0" smtClean="0"/>
              <a:t>Utilisé comme des champs publics</a:t>
            </a:r>
          </a:p>
          <a:p>
            <a:r>
              <a:rPr lang="fr-FR" dirty="0" err="1" smtClean="0">
                <a:solidFill>
                  <a:srgbClr val="FF0000"/>
                </a:solidFill>
              </a:rPr>
              <a:t>get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smtClean="0"/>
              <a:t>: pour la lecture de la propriété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set</a:t>
            </a:r>
            <a:r>
              <a:rPr lang="fr-FR" dirty="0" smtClean="0"/>
              <a:t> : pour la modification de la propriété. Le mot clé </a:t>
            </a:r>
            <a:r>
              <a:rPr lang="fr-FR" dirty="0" smtClean="0">
                <a:solidFill>
                  <a:srgbClr val="0070C0"/>
                </a:solidFill>
              </a:rPr>
              <a:t>value</a:t>
            </a:r>
            <a:r>
              <a:rPr lang="fr-FR" dirty="0" smtClean="0"/>
              <a:t> sert à définir la valeur assignée par l'accesseur set.</a:t>
            </a:r>
          </a:p>
          <a:p>
            <a:r>
              <a:rPr lang="fr-FR" dirty="0" smtClean="0"/>
              <a:t>Les propriétés qui n'implémentent pas un accesseur </a:t>
            </a:r>
            <a:r>
              <a:rPr lang="fr-FR" dirty="0" smtClean="0">
                <a:solidFill>
                  <a:srgbClr val="0070C0"/>
                </a:solidFill>
              </a:rPr>
              <a:t>set</a:t>
            </a:r>
            <a:r>
              <a:rPr lang="fr-FR" dirty="0" smtClean="0"/>
              <a:t> sont en lecture seule.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166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Membres  d’une classe: Propriétés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b="1" dirty="0" smtClean="0"/>
              <a:t>Exemple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Duree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{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private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double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secondes;</a:t>
            </a:r>
          </a:p>
          <a:p>
            <a:pPr marL="0" indent="0">
              <a:buNone/>
            </a:pP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double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Heures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{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{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secondes / 3600; }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set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{ secondes =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value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* 3600; }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}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}</a:t>
            </a:r>
            <a:endParaRPr lang="fr-FR" b="1" dirty="0" smtClean="0"/>
          </a:p>
        </p:txBody>
      </p:sp>
    </p:spTree>
    <p:extLst>
      <p:ext uri="{BB962C8B-B14F-4D97-AF65-F5344CB8AC3E}">
        <p14:creationId xmlns:p14="http://schemas.microsoft.com/office/powerpoint/2010/main" val="380735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Membres  d’une classe: Propriétés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Propriété vs Méthode</a:t>
            </a:r>
          </a:p>
          <a:p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</a:rPr>
              <a:t>Les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</a:rPr>
              <a:t>méthodes représentent des actions et les propriétés représentent des données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</a:rPr>
              <a:t>.</a:t>
            </a:r>
          </a:p>
          <a:p>
            <a:r>
              <a:rPr lang="fr-FR" dirty="0" smtClean="0"/>
              <a:t>Les </a:t>
            </a:r>
            <a:r>
              <a:rPr lang="fr-FR" dirty="0"/>
              <a:t>propriétés ne doivent pas être complexes en termes de </a:t>
            </a:r>
            <a:r>
              <a:rPr lang="fr-FR" dirty="0" smtClean="0"/>
              <a:t>calcul.</a:t>
            </a:r>
          </a:p>
          <a:p>
            <a:r>
              <a:rPr lang="fr-FR" dirty="0" smtClean="0"/>
              <a:t>Utiliser une méthode si l'opération </a:t>
            </a:r>
            <a:r>
              <a:rPr lang="fr-FR" dirty="0"/>
              <a:t>est considérablement plus lente que ne le serait un champ set</a:t>
            </a:r>
            <a:r>
              <a:rPr lang="fr-FR" dirty="0" smtClean="0"/>
              <a:t>. Ex: initialisation à partir d’un fichier.</a:t>
            </a:r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66219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Membres  d’une classe: Propriétés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Propriété vs Méthode</a:t>
            </a:r>
          </a:p>
          <a:p>
            <a:r>
              <a:rPr lang="fr-FR" dirty="0" smtClean="0"/>
              <a:t>Utiliser une méthode si, à </a:t>
            </a:r>
            <a:r>
              <a:rPr lang="fr-FR" dirty="0"/>
              <a:t>chaque appel, l'opération retourne un résultat différent, même si les paramètres ne changent pas</a:t>
            </a:r>
            <a:r>
              <a:rPr lang="fr-FR" dirty="0" smtClean="0"/>
              <a:t>. Ex: </a:t>
            </a:r>
            <a:r>
              <a:rPr lang="fr-FR" dirty="0" err="1"/>
              <a:t>c</a:t>
            </a:r>
            <a:r>
              <a:rPr lang="fr-FR" dirty="0" err="1" smtClean="0"/>
              <a:t>hanteur.ChanterQlqChose</a:t>
            </a:r>
            <a:r>
              <a:rPr lang="fr-FR" dirty="0" smtClean="0"/>
              <a:t>();</a:t>
            </a:r>
          </a:p>
          <a:p>
            <a:r>
              <a:rPr lang="fr-FR" dirty="0" smtClean="0"/>
              <a:t>Si l’opération retourne un tableau, utiliser une méthode.</a:t>
            </a:r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23129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Membres  d’une classe: </a:t>
            </a:r>
            <a:r>
              <a:rPr lang="fr-FR" dirty="0" smtClean="0"/>
              <a:t>Autres membres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Une classe peut avoir d’autres membres de ces types:</a:t>
            </a:r>
          </a:p>
          <a:p>
            <a:r>
              <a:rPr lang="fr-FR" b="1" dirty="0" smtClean="0"/>
              <a:t>Evénement</a:t>
            </a:r>
          </a:p>
          <a:p>
            <a:r>
              <a:rPr lang="fr-FR" b="1" dirty="0" smtClean="0"/>
              <a:t>Opérateur</a:t>
            </a:r>
          </a:p>
          <a:p>
            <a:r>
              <a:rPr lang="fr-FR" b="1" dirty="0" smtClean="0"/>
              <a:t>Indexeur</a:t>
            </a:r>
          </a:p>
          <a:p>
            <a:r>
              <a:rPr lang="fr-FR" b="1" dirty="0" smtClean="0"/>
              <a:t>Type imbriqué</a:t>
            </a:r>
          </a:p>
        </p:txBody>
      </p:sp>
    </p:spTree>
    <p:extLst>
      <p:ext uri="{BB962C8B-B14F-4D97-AF65-F5344CB8AC3E}">
        <p14:creationId xmlns:p14="http://schemas.microsoft.com/office/powerpoint/2010/main" val="268325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Membres  d’une classe: </a:t>
            </a:r>
            <a:r>
              <a:rPr lang="fr-FR" dirty="0" smtClean="0"/>
              <a:t>Constructeurs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37481"/>
            <a:ext cx="10515600" cy="483948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Point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{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x, y;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Constructeur par défaut: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Point()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{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x = 0;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y = 0;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}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Constructeur avec arguments: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Point(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x,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y)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{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this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.x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x;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this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.y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y;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}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}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79504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Programmer une classe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980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Membres  d’une classe: Constructeurs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b="1" dirty="0" smtClean="0"/>
              <a:t>Utilisation: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Main(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args)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{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Constructeur par défaut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   </a:t>
            </a: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Point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p1 =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Point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	   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  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Constructeur avec arguments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en-US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Point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p2 = </a:t>
            </a:r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Point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(5, 3);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}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61315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Membres  d’une classe: Constructeurs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Sert à initialiser les champs d’un objet lors de sa création à partir d’une classe.</a:t>
            </a:r>
          </a:p>
          <a:p>
            <a:r>
              <a:rPr lang="fr-FR" dirty="0" smtClean="0"/>
              <a:t>Appelé lorsque l’expression </a:t>
            </a:r>
            <a:r>
              <a:rPr lang="fr-FR" dirty="0" smtClean="0">
                <a:solidFill>
                  <a:srgbClr val="FF0000"/>
                </a:solidFill>
              </a:rPr>
              <a:t>new</a:t>
            </a:r>
            <a:r>
              <a:rPr lang="fr-FR" dirty="0" smtClean="0"/>
              <a:t> est utilisée</a:t>
            </a:r>
          </a:p>
          <a:p>
            <a:r>
              <a:rPr lang="fr-FR" dirty="0" smtClean="0"/>
              <a:t>Prend le nom de la classe</a:t>
            </a:r>
          </a:p>
        </p:txBody>
      </p:sp>
    </p:spTree>
    <p:extLst>
      <p:ext uri="{BB962C8B-B14F-4D97-AF65-F5344CB8AC3E}">
        <p14:creationId xmlns:p14="http://schemas.microsoft.com/office/powerpoint/2010/main" val="412799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Membres  d’une classe: Constructeurs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Peut avoir des </a:t>
            </a:r>
            <a:r>
              <a:rPr lang="fr-FR" dirty="0" smtClean="0">
                <a:solidFill>
                  <a:srgbClr val="FF0000"/>
                </a:solidFill>
              </a:rPr>
              <a:t>arguments</a:t>
            </a:r>
            <a:r>
              <a:rPr lang="fr-FR" dirty="0" smtClean="0"/>
              <a:t> d’entrée, et </a:t>
            </a:r>
            <a:r>
              <a:rPr lang="fr-FR" dirty="0" smtClean="0">
                <a:solidFill>
                  <a:srgbClr val="FF0000"/>
                </a:solidFill>
              </a:rPr>
              <a:t>ne renvoie pas</a:t>
            </a:r>
            <a:r>
              <a:rPr lang="fr-FR" dirty="0" smtClean="0"/>
              <a:t> de résultat.</a:t>
            </a:r>
          </a:p>
          <a:p>
            <a:r>
              <a:rPr lang="fr-FR" dirty="0" smtClean="0"/>
              <a:t>Un constructeur sans argument est dit </a:t>
            </a:r>
            <a:r>
              <a:rPr lang="fr-FR" dirty="0" smtClean="0">
                <a:solidFill>
                  <a:srgbClr val="0070C0"/>
                </a:solidFill>
              </a:rPr>
              <a:t>Constructeur par défaut</a:t>
            </a:r>
          </a:p>
          <a:p>
            <a:r>
              <a:rPr lang="fr-FR" dirty="0" smtClean="0"/>
              <a:t>Si une classe n'a pas de constructeur, un constructeur par défaut est </a:t>
            </a:r>
            <a:r>
              <a:rPr lang="fr-FR" dirty="0" smtClean="0">
                <a:solidFill>
                  <a:srgbClr val="FF0000"/>
                </a:solidFill>
              </a:rPr>
              <a:t>généré automatiquement</a:t>
            </a:r>
            <a:r>
              <a:rPr lang="fr-F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854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Membres  d’une classe: Constructeurs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73958"/>
            <a:ext cx="10515600" cy="4703005"/>
          </a:xfrm>
        </p:spPr>
        <p:txBody>
          <a:bodyPr>
            <a:normAutofit fontScale="85000" lnSpcReduction="20000"/>
          </a:bodyPr>
          <a:lstStyle/>
          <a:p>
            <a:r>
              <a:rPr lang="fr-FR" dirty="0" smtClean="0"/>
              <a:t>Si la classe définit un constructeur, le constructeur par défaut n’est plus automatiquement généré: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string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nom;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Personne(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nom)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	this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.nom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nom;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}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//..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Erreur de compilation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85722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Membres  d’une classe: Constructeurs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73958"/>
            <a:ext cx="10515600" cy="470300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r-FR" b="1" dirty="0" smtClean="0"/>
              <a:t>Appel mutuel: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{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nom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prénom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nationalité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Personne()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{nationalité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"Inconnue</a:t>
            </a:r>
            <a:r>
              <a:rPr lang="fr-FR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;}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//Appel du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constructeur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par défaut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Personne(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nom):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this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this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.nom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nom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;}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//Appel du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constructeur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à une paramètre: nom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nom,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prénom):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this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(nom)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this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.prénom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prénom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;}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}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48760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Membres  d’une </a:t>
            </a:r>
            <a:r>
              <a:rPr lang="fr-FR" dirty="0" smtClean="0"/>
              <a:t>classe: Destructeur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Un seul destructeur par classe</a:t>
            </a:r>
          </a:p>
          <a:p>
            <a:r>
              <a:rPr lang="fr-FR" b="1" dirty="0" smtClean="0"/>
              <a:t>Ne peut être appelé explicitement</a:t>
            </a:r>
          </a:p>
          <a:p>
            <a:r>
              <a:rPr lang="fr-FR" b="1" dirty="0" smtClean="0"/>
              <a:t>n'accepte pas de modificateurs ni de paramètres</a:t>
            </a:r>
          </a:p>
          <a:p>
            <a:r>
              <a:rPr lang="fr-FR" b="1" dirty="0" smtClean="0"/>
              <a:t>Nommé selon le nom de la classe précédé par ~</a:t>
            </a:r>
          </a:p>
        </p:txBody>
      </p:sp>
    </p:spTree>
    <p:extLst>
      <p:ext uri="{BB962C8B-B14F-4D97-AF65-F5344CB8AC3E}">
        <p14:creationId xmlns:p14="http://schemas.microsoft.com/office/powerpoint/2010/main" val="150230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Membres  d’une classe: Destructeur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Destructeur: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ClasseExemple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{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~ClasseExemple()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{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//Code du destructeur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}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}</a:t>
            </a:r>
            <a:endParaRPr lang="fr-FR" b="1" dirty="0" smtClean="0"/>
          </a:p>
        </p:txBody>
      </p:sp>
    </p:spTree>
    <p:extLst>
      <p:ext uri="{BB962C8B-B14F-4D97-AF65-F5344CB8AC3E}">
        <p14:creationId xmlns:p14="http://schemas.microsoft.com/office/powerpoint/2010/main" val="30806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Créer une </a:t>
            </a:r>
            <a:r>
              <a:rPr lang="fr-FR" dirty="0"/>
              <a:t>classe: </a:t>
            </a:r>
            <a:r>
              <a:rPr lang="fr-FR" dirty="0" smtClean="0"/>
              <a:t>Exemple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b="1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4460" y="1315940"/>
            <a:ext cx="5764615" cy="486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42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Créer une classe: Exemple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b="1" dirty="0" smtClean="0"/>
              <a:t>On construit une classe Lapin qui possède les caractéristiques suivantes:</a:t>
            </a:r>
          </a:p>
          <a:p>
            <a:pPr>
              <a:buFontTx/>
              <a:buChar char="-"/>
            </a:pPr>
            <a:r>
              <a:rPr lang="fr-FR" b="1" dirty="0" smtClean="0"/>
              <a:t>Un nom</a:t>
            </a:r>
          </a:p>
          <a:p>
            <a:pPr>
              <a:buFontTx/>
              <a:buChar char="-"/>
            </a:pPr>
            <a:r>
              <a:rPr lang="fr-FR" b="1" dirty="0" smtClean="0"/>
              <a:t>Une position exprimée sous forme d’abscisse et ordonnée entiers</a:t>
            </a:r>
          </a:p>
          <a:p>
            <a:pPr>
              <a:buFontTx/>
              <a:buChar char="-"/>
            </a:pPr>
            <a:r>
              <a:rPr lang="fr-FR" b="1" dirty="0" smtClean="0"/>
              <a:t>Un constructeur par défaut qui nomme le lapin « </a:t>
            </a:r>
            <a:r>
              <a:rPr lang="fr-FR" b="1" dirty="0" err="1" smtClean="0"/>
              <a:t>un_lapin</a:t>
            </a:r>
            <a:r>
              <a:rPr lang="fr-FR" b="1" dirty="0" smtClean="0"/>
              <a:t> » et le positionne à la cellule (0,0),</a:t>
            </a:r>
          </a:p>
          <a:p>
            <a:pPr>
              <a:buFontTx/>
              <a:buChar char="-"/>
            </a:pPr>
            <a:r>
              <a:rPr lang="fr-FR" b="1" dirty="0" smtClean="0"/>
              <a:t>Un constructeur acceptant deux paramètres abscisse x, et ordonnée y</a:t>
            </a:r>
          </a:p>
          <a:p>
            <a:pPr>
              <a:buFontTx/>
              <a:buChar char="-"/>
            </a:pPr>
            <a:r>
              <a:rPr lang="fr-FR" b="1" dirty="0" smtClean="0"/>
              <a:t>Un constructeur acceptant les trois paramètres nom, abscisse et ordonnée</a:t>
            </a:r>
          </a:p>
        </p:txBody>
      </p:sp>
    </p:spTree>
    <p:extLst>
      <p:ext uri="{BB962C8B-B14F-4D97-AF65-F5344CB8AC3E}">
        <p14:creationId xmlns:p14="http://schemas.microsoft.com/office/powerpoint/2010/main" val="349256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Créer une classe: Exemple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La classe Lapin possède en plus les caractéristiques suivantes:</a:t>
            </a:r>
          </a:p>
          <a:p>
            <a:pPr>
              <a:buFontTx/>
              <a:buChar char="-"/>
            </a:pPr>
            <a:r>
              <a:rPr lang="fr-FR" b="1" dirty="0" smtClean="0"/>
              <a:t>Le lapin ne peut se déplacer que par sauts successifs. Chaque saut fait déplacer le lapin horizontalement ou verticalement vers une cellule adjacente.</a:t>
            </a:r>
          </a:p>
          <a:p>
            <a:pPr>
              <a:buFontTx/>
              <a:buChar char="-"/>
            </a:pPr>
            <a:r>
              <a:rPr lang="fr-FR" b="1" dirty="0" smtClean="0"/>
              <a:t>On peut demander au lapin de se déplacer à une cellule donnée</a:t>
            </a:r>
          </a:p>
          <a:p>
            <a:pPr>
              <a:buFontTx/>
              <a:buChar char="-"/>
            </a:pPr>
            <a:r>
              <a:rPr lang="fr-FR" b="1" dirty="0" smtClean="0"/>
              <a:t>Le lapin peut afficher son nom et ses coordonnées dans un message sur la console.</a:t>
            </a:r>
          </a:p>
          <a:p>
            <a:pPr>
              <a:buFontTx/>
              <a:buChar char="-"/>
            </a:pPr>
            <a:r>
              <a:rPr lang="fr-FR" b="1" dirty="0" smtClean="0"/>
              <a:t>Le lapin émet un petit cri lorsqu’il est mort (un </a:t>
            </a:r>
            <a:r>
              <a:rPr lang="fr-FR" b="1" dirty="0" err="1" smtClean="0"/>
              <a:t>beep</a:t>
            </a:r>
            <a:r>
              <a:rPr lang="fr-FR" b="1" dirty="0" smtClean="0"/>
              <a:t> de la console)</a:t>
            </a:r>
          </a:p>
        </p:txBody>
      </p:sp>
    </p:spTree>
    <p:extLst>
      <p:ext uri="{BB962C8B-B14F-4D97-AF65-F5344CB8AC3E}">
        <p14:creationId xmlns:p14="http://schemas.microsoft.com/office/powerpoint/2010/main" val="82383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Une classe, c’est quoi?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Une classe est un type d’objet.</a:t>
            </a:r>
          </a:p>
          <a:p>
            <a:r>
              <a:rPr lang="fr-FR" dirty="0" smtClean="0"/>
              <a:t>Définit les données et le comportement d’un type.</a:t>
            </a:r>
          </a:p>
          <a:p>
            <a:r>
              <a:rPr lang="fr-FR" dirty="0" smtClean="0"/>
              <a:t>Un objet est une entité concrète basée sur la classe: </a:t>
            </a:r>
          </a:p>
          <a:p>
            <a:pPr marL="0" indent="0">
              <a:buNone/>
            </a:pPr>
            <a:r>
              <a:rPr lang="fr-FR" b="1" dirty="0" smtClean="0"/>
              <a:t>Illustration: </a:t>
            </a:r>
          </a:p>
          <a:p>
            <a:pPr marL="0" indent="0">
              <a:buNone/>
            </a:pPr>
            <a:r>
              <a:rPr lang="fr-FR" dirty="0" smtClean="0"/>
              <a:t>Nous serions tous des objets de la classe Etre-humain</a:t>
            </a:r>
          </a:p>
          <a:p>
            <a:pPr marL="0" indent="0">
              <a:buNone/>
            </a:pPr>
            <a:r>
              <a:rPr lang="fr-FR" dirty="0" smtClean="0"/>
              <a:t>Une recette serait la classe, et un plat bien chaud en serait un objet</a:t>
            </a:r>
          </a:p>
          <a:p>
            <a:r>
              <a:rPr lang="fr-FR" dirty="0" smtClean="0"/>
              <a:t>Une classe contient des membres (a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711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33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Classe: déclaration de base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00B05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//Déclaration minimale d’une classe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ClasseVide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Program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Main(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args)</a:t>
            </a:r>
          </a:p>
          <a:p>
            <a:pPr marL="457200" lvl="1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ClasseVide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cv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ClasseVide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457200" lvl="1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509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Classe: Création d’un objet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3600" dirty="0">
                <a:highlight>
                  <a:srgbClr val="FFFFFF"/>
                </a:highlight>
                <a:cs typeface="Consolas" panose="020B0609020204030204" pitchFamily="49" charset="0"/>
              </a:rPr>
              <a:t>Pour créer un objet d’une classe donnée:</a:t>
            </a:r>
          </a:p>
          <a:p>
            <a:r>
              <a:rPr lang="fr-FR" sz="3600" dirty="0">
                <a:highlight>
                  <a:srgbClr val="FFFFFF"/>
                </a:highlight>
                <a:cs typeface="Consolas" panose="020B0609020204030204" pitchFamily="49" charset="0"/>
              </a:rPr>
              <a:t>déclarer une référence à l’objet en question ;</a:t>
            </a:r>
          </a:p>
          <a:p>
            <a:r>
              <a:rPr lang="fr-FR" sz="3600" dirty="0">
                <a:highlight>
                  <a:srgbClr val="FFFFFF"/>
                </a:highlight>
                <a:cs typeface="Consolas" panose="020B0609020204030204" pitchFamily="49" charset="0"/>
              </a:rPr>
              <a:t>l’instancier par new.</a:t>
            </a:r>
          </a:p>
          <a:p>
            <a:pPr marL="0" indent="0">
              <a:buNone/>
            </a:pPr>
            <a:endParaRPr lang="fr-FR" dirty="0" smtClean="0">
              <a:solidFill>
                <a:srgbClr val="00B05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ClasseExemple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cv; </a:t>
            </a:r>
          </a:p>
          <a:p>
            <a:pPr marL="457200" lvl="1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cv=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ClasseExemple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endParaRPr lang="fr-FR" dirty="0" smtClean="0">
              <a:solidFill>
                <a:srgbClr val="00B05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fr-FR" dirty="0" smtClean="0">
                <a:solidFill>
                  <a:srgbClr val="00B05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//ou</a:t>
            </a:r>
          </a:p>
          <a:p>
            <a:pPr marL="457200" lvl="1" indent="0">
              <a:buNone/>
            </a:pPr>
            <a:endParaRPr lang="fr-FR" dirty="0" smtClean="0">
              <a:solidFill>
                <a:srgbClr val="00B05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ClasseExemple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cv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ClasseExemple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457200" lvl="1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17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Classe: Destruction d’un objet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3600" dirty="0" smtClean="0">
                <a:highlight>
                  <a:srgbClr val="FFFFFF"/>
                </a:highlight>
                <a:cs typeface="Consolas" panose="020B0609020204030204" pitchFamily="49" charset="0"/>
              </a:rPr>
              <a:t>Un objet est prêt pour la destruction une fois </a:t>
            </a:r>
            <a:r>
              <a:rPr lang="fr-FR" sz="3600" dirty="0" smtClean="0">
                <a:solidFill>
                  <a:srgbClr val="FF0000"/>
                </a:solidFill>
                <a:highlight>
                  <a:srgbClr val="FFFFFF"/>
                </a:highlight>
                <a:cs typeface="Consolas" panose="020B0609020204030204" pitchFamily="49" charset="0"/>
              </a:rPr>
              <a:t>aucune référence vers l’objet</a:t>
            </a:r>
            <a:r>
              <a:rPr lang="fr-FR" sz="3600" dirty="0" smtClean="0">
                <a:highlight>
                  <a:srgbClr val="FFFFFF"/>
                </a:highlight>
                <a:cs typeface="Consolas" panose="020B0609020204030204" pitchFamily="49" charset="0"/>
              </a:rPr>
              <a:t> n’existe pas.</a:t>
            </a:r>
          </a:p>
          <a:p>
            <a:pPr marL="0" indent="0">
              <a:buNone/>
            </a:pPr>
            <a:endParaRPr lang="fr-FR" sz="3600" dirty="0" smtClean="0">
              <a:highlight>
                <a:srgbClr val="FFFFFF"/>
              </a:highlight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3600" dirty="0" smtClean="0">
                <a:highlight>
                  <a:srgbClr val="FFFFFF"/>
                </a:highlight>
                <a:cs typeface="Consolas" panose="020B0609020204030204" pitchFamily="49" charset="0"/>
              </a:rPr>
              <a:t>La libération de la mémoire occupée se fait par le ramasse-miettes (</a:t>
            </a:r>
            <a:r>
              <a:rPr lang="fr-FR" sz="3600" dirty="0" err="1" smtClean="0">
                <a:highlight>
                  <a:srgbClr val="FFFFFF"/>
                </a:highlight>
                <a:cs typeface="Consolas" panose="020B0609020204030204" pitchFamily="49" charset="0"/>
              </a:rPr>
              <a:t>Garbage</a:t>
            </a:r>
            <a:r>
              <a:rPr lang="fr-FR" sz="3600" dirty="0" smtClean="0">
                <a:highlight>
                  <a:srgbClr val="FFFFFF"/>
                </a:highlight>
                <a:cs typeface="Consolas" panose="020B0609020204030204" pitchFamily="49" charset="0"/>
              </a:rPr>
              <a:t> </a:t>
            </a:r>
            <a:r>
              <a:rPr lang="fr-FR" sz="3600" dirty="0" err="1" smtClean="0">
                <a:highlight>
                  <a:srgbClr val="FFFFFF"/>
                </a:highlight>
                <a:cs typeface="Consolas" panose="020B0609020204030204" pitchFamily="49" charset="0"/>
              </a:rPr>
              <a:t>collector</a:t>
            </a:r>
            <a:r>
              <a:rPr lang="fr-FR" sz="3600" dirty="0" smtClean="0">
                <a:highlight>
                  <a:srgbClr val="FFFFFF"/>
                </a:highlight>
                <a:cs typeface="Consolas" panose="020B0609020204030204" pitchFamily="49" charset="0"/>
              </a:rPr>
              <a:t>).</a:t>
            </a:r>
            <a:endParaRPr lang="fr-FR" sz="3600" dirty="0">
              <a:highlight>
                <a:srgbClr val="FFFFFF"/>
              </a:highlight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 =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"Bonjour"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"Bonsoir"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l'objet  Bonjour est en attente de destruction</a:t>
            </a:r>
            <a:endParaRPr lang="fr-FR" dirty="0" smtClean="0">
              <a:solidFill>
                <a:srgbClr val="00B05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43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Membres </a:t>
            </a:r>
            <a:r>
              <a:rPr lang="fr-FR" dirty="0" smtClean="0"/>
              <a:t> d’une classe: Champs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Les champs sont des variables déclarées dans la portée de la classe.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ClasseExemple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{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//Champs chaîne et objet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object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o;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579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Membres  d’une classe: Champs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Les champs peuvent être initialisées lors la déclaration.</a:t>
            </a:r>
          </a:p>
          <a:p>
            <a:r>
              <a:rPr lang="fr-FR" dirty="0" smtClean="0"/>
              <a:t>Les champs non initialisée recevront des valeurs par défaut lors de la création de l’objet (</a:t>
            </a:r>
            <a:r>
              <a:rPr lang="fr-FR" dirty="0" smtClean="0">
                <a:solidFill>
                  <a:srgbClr val="FF0000"/>
                </a:solidFill>
              </a:rPr>
              <a:t>0 </a:t>
            </a:r>
            <a:r>
              <a:rPr lang="fr-FR" dirty="0" smtClean="0"/>
              <a:t>pour les types numérique, </a:t>
            </a:r>
            <a:r>
              <a:rPr lang="fr-FR" dirty="0" smtClean="0">
                <a:solidFill>
                  <a:srgbClr val="FF0000"/>
                </a:solidFill>
              </a:rPr>
              <a:t>false</a:t>
            </a:r>
            <a:r>
              <a:rPr lang="fr-FR" dirty="0" smtClean="0"/>
              <a:t> pour le type booléen, la </a:t>
            </a:r>
            <a:r>
              <a:rPr lang="fr-FR" dirty="0" smtClean="0">
                <a:solidFill>
                  <a:srgbClr val="FF0000"/>
                </a:solidFill>
              </a:rPr>
              <a:t>chaîne vide </a:t>
            </a:r>
            <a:r>
              <a:rPr lang="fr-FR" dirty="0" smtClean="0"/>
              <a:t>pour les chaînes et </a:t>
            </a:r>
            <a:r>
              <a:rPr lang="fr-FR" dirty="0" err="1" smtClean="0">
                <a:solidFill>
                  <a:srgbClr val="FF0000"/>
                </a:solidFill>
              </a:rPr>
              <a:t>null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smtClean="0"/>
              <a:t>pour les types références),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ClasseExemple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{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//Champ chaîne initialisé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 =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"Salut"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//champ double qui sera initialisé par 0.0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double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d;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605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Membres  d’une classe: Champs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Si le champ est qualifié de public, il devient accessible à l’extérieur de la classe en utilisant la syntaxe </a:t>
            </a:r>
            <a:r>
              <a:rPr lang="fr-FR" b="1" dirty="0" smtClean="0">
                <a:solidFill>
                  <a:srgbClr val="FF0000"/>
                </a:solidFill>
              </a:rPr>
              <a:t>lobjet</a:t>
            </a:r>
            <a:r>
              <a:rPr lang="fr-FR" sz="3600" b="1" dirty="0" smtClean="0">
                <a:solidFill>
                  <a:srgbClr val="FF0000"/>
                </a:solidFill>
              </a:rPr>
              <a:t>.</a:t>
            </a:r>
            <a:r>
              <a:rPr lang="fr-FR" b="1" dirty="0" smtClean="0">
                <a:solidFill>
                  <a:srgbClr val="FF0000"/>
                </a:solidFill>
              </a:rPr>
              <a:t>lechamp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ClasseExemple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objetExemple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ClasseExemple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Ecriture dans le champ de l'objet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objetExemple.champ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"Bonjour"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Lecture de la valeur d'un champ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 = objetExemple.champ;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405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472</TotalTime>
  <Words>1341</Words>
  <Application>Microsoft Office PowerPoint</Application>
  <PresentationFormat>Grand écran</PresentationFormat>
  <Paragraphs>247</Paragraphs>
  <Slides>30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Consolas</vt:lpstr>
      <vt:lpstr>Thème Office</vt:lpstr>
      <vt:lpstr>Rappel: Quel est le résultat de ce code?</vt:lpstr>
      <vt:lpstr>Programmer une classe</vt:lpstr>
      <vt:lpstr>Une classe, c’est quoi?</vt:lpstr>
      <vt:lpstr>Classe: déclaration de base</vt:lpstr>
      <vt:lpstr>Classe: Création d’un objet</vt:lpstr>
      <vt:lpstr>Classe: Destruction d’un objet</vt:lpstr>
      <vt:lpstr>Membres  d’une classe: Champs</vt:lpstr>
      <vt:lpstr>Membres  d’une classe: Champs</vt:lpstr>
      <vt:lpstr>Membres  d’une classe: Champs</vt:lpstr>
      <vt:lpstr>Membres  d’une classe: Constantes</vt:lpstr>
      <vt:lpstr>Membres  d’une classe: Méthodes</vt:lpstr>
      <vt:lpstr>Membres  d’une classe: Méthodes</vt:lpstr>
      <vt:lpstr>Membres  d’une classe: Méthodes</vt:lpstr>
      <vt:lpstr>Membres  d’une classe: Propriétés</vt:lpstr>
      <vt:lpstr>Membres  d’une classe: Propriétés</vt:lpstr>
      <vt:lpstr>Membres  d’une classe: Propriétés</vt:lpstr>
      <vt:lpstr>Membres  d’une classe: Propriétés</vt:lpstr>
      <vt:lpstr>Membres  d’une classe: Autres membres</vt:lpstr>
      <vt:lpstr>Membres  d’une classe: Constructeurs</vt:lpstr>
      <vt:lpstr>Membres  d’une classe: Constructeurs</vt:lpstr>
      <vt:lpstr>Membres  d’une classe: Constructeurs</vt:lpstr>
      <vt:lpstr>Membres  d’une classe: Constructeurs</vt:lpstr>
      <vt:lpstr>Membres  d’une classe: Constructeurs</vt:lpstr>
      <vt:lpstr>Membres  d’une classe: Constructeurs</vt:lpstr>
      <vt:lpstr>Membres  d’une classe: Destructeur</vt:lpstr>
      <vt:lpstr>Membres  d’une classe: Destructeur</vt:lpstr>
      <vt:lpstr>Créer une classe: Exemple</vt:lpstr>
      <vt:lpstr>Créer une classe: Exemple</vt:lpstr>
      <vt:lpstr>Créer une classe: Exemple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Programmer une classe</dc:title>
  <dc:creator>Fouad MOURTADA</dc:creator>
  <cp:lastModifiedBy>Fouad MOURTADA</cp:lastModifiedBy>
  <cp:revision>84</cp:revision>
  <dcterms:created xsi:type="dcterms:W3CDTF">2014-02-21T12:52:34Z</dcterms:created>
  <dcterms:modified xsi:type="dcterms:W3CDTF">2014-04-02T09:01:36Z</dcterms:modified>
</cp:coreProperties>
</file>